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"/>
  </p:notesMasterIdLst>
  <p:sldIdLst>
    <p:sldId id="315" r:id="rId5"/>
    <p:sldId id="272" r:id="rId6"/>
    <p:sldId id="27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97C2"/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88"/>
    <p:restoredTop sz="79388"/>
  </p:normalViewPr>
  <p:slideViewPr>
    <p:cSldViewPr snapToGrid="0">
      <p:cViewPr varScale="1">
        <p:scale>
          <a:sx n="100" d="100"/>
          <a:sy n="100" d="100"/>
        </p:scale>
        <p:origin x="1112" y="168"/>
      </p:cViewPr>
      <p:guideLst>
        <p:guide orient="horz" pos="1872"/>
        <p:guide pos="3840"/>
      </p:guideLst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8/11/20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77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01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96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8/11/20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EC1A1-88EB-2840-ADE2-095E1C499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CIMON – IBM AI in space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40FE4D-B4E9-8A45-A1A5-2BE163B59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36160" y="1328771"/>
            <a:ext cx="4655840" cy="465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73A73-A0F1-4F49-A142-177F58CB2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" y="2564904"/>
            <a:ext cx="7629444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2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2155" y="1196986"/>
            <a:ext cx="11430000" cy="48108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i="1" dirty="0"/>
              <a:t>“The </a:t>
            </a:r>
            <a:r>
              <a:rPr lang="en-US" sz="4000" i="1" dirty="0">
                <a:solidFill>
                  <a:schemeClr val="tx2"/>
                </a:solidFill>
              </a:rPr>
              <a:t>theory</a:t>
            </a:r>
            <a:r>
              <a:rPr lang="en-US" sz="4000" i="1" dirty="0"/>
              <a:t> and </a:t>
            </a:r>
            <a:r>
              <a:rPr lang="en-US" sz="4000" i="1" dirty="0">
                <a:solidFill>
                  <a:schemeClr val="tx2"/>
                </a:solidFill>
              </a:rPr>
              <a:t>development</a:t>
            </a:r>
            <a:r>
              <a:rPr lang="en-US" sz="4000" i="1" dirty="0"/>
              <a:t> </a:t>
            </a:r>
            <a:r>
              <a:rPr lang="en-US" sz="4000" i="1" dirty="0">
                <a:solidFill>
                  <a:schemeClr val="tx2"/>
                </a:solidFill>
              </a:rPr>
              <a:t>of computer systems </a:t>
            </a:r>
            <a:r>
              <a:rPr lang="en-US" sz="4000" i="1" dirty="0"/>
              <a:t>able to perform tasks normally </a:t>
            </a:r>
            <a:r>
              <a:rPr lang="en-US" sz="4000" i="1" dirty="0">
                <a:solidFill>
                  <a:schemeClr val="tx2"/>
                </a:solidFill>
              </a:rPr>
              <a:t>requiring human intelligence</a:t>
            </a:r>
            <a:r>
              <a:rPr lang="en-US" sz="4000" i="1" dirty="0"/>
              <a:t>, such as visual perception, speech recognition, decision-making, and translation between languages</a:t>
            </a:r>
            <a:r>
              <a:rPr lang="en-US" sz="3600" i="1" dirty="0"/>
              <a:t>.” </a:t>
            </a:r>
            <a:r>
              <a:rPr lang="en-US" sz="2000" i="1" dirty="0"/>
              <a:t>- </a:t>
            </a:r>
            <a:r>
              <a:rPr lang="en-US" sz="2000" dirty="0"/>
              <a:t>Oxford</a:t>
            </a:r>
            <a:r>
              <a:rPr lang="en-US" sz="2000" i="1" dirty="0"/>
              <a:t> Dictionary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3900" dirty="0">
                <a:latin typeface="+mj-lt"/>
              </a:rPr>
              <a:t>Machine learning  is the part of AI that deals with programs that can self improve or “learn”.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2155" y="187389"/>
            <a:ext cx="10515600" cy="1325563"/>
          </a:xfrm>
        </p:spPr>
        <p:txBody>
          <a:bodyPr/>
          <a:lstStyle/>
          <a:p>
            <a:r>
              <a:rPr lang="en-US" dirty="0"/>
              <a:t>What is Artificial Intelligence?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97C1F-0ECE-544A-8124-0B2C781D8BD7}"/>
              </a:ext>
            </a:extLst>
          </p:cNvPr>
          <p:cNvCxnSpPr/>
          <p:nvPr/>
        </p:nvCxnSpPr>
        <p:spPr>
          <a:xfrm>
            <a:off x="386501" y="4486285"/>
            <a:ext cx="1142528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8270709" cy="4525963"/>
          </a:xfr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3600" dirty="0"/>
              <a:t>Require huge amounts of clean, accurate &amp; contextual data</a:t>
            </a:r>
          </a:p>
          <a:p>
            <a:r>
              <a:rPr lang="en-US" sz="3600" dirty="0"/>
              <a:t>Tend to be task specific </a:t>
            </a:r>
          </a:p>
          <a:p>
            <a:r>
              <a:rPr lang="en-US" sz="3600" dirty="0"/>
              <a:t>Require lots of domain specific knowledge</a:t>
            </a:r>
          </a:p>
          <a:p>
            <a:r>
              <a:rPr lang="en-US" sz="3600" dirty="0"/>
              <a:t>Cannot handle nuance &amp; causation  </a:t>
            </a:r>
          </a:p>
          <a:p>
            <a:r>
              <a:rPr lang="en-US" sz="3600" dirty="0"/>
              <a:t>Black box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&amp; Weaknesses of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5412D-67DE-254A-AFEF-87F1A6427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235" y="1600201"/>
            <a:ext cx="3872836" cy="32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5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12499</TotalTime>
  <Words>102</Words>
  <Application>Microsoft Macintosh PowerPoint</Application>
  <PresentationFormat>Widescreen</PresentationFormat>
  <Paragraphs>14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Arial Black</vt:lpstr>
      <vt:lpstr>Calibri</vt:lpstr>
      <vt:lpstr>Franklin Gothic Book</vt:lpstr>
      <vt:lpstr>Franklin Gothic Medium Cond</vt:lpstr>
      <vt:lpstr>Wingdings</vt:lpstr>
      <vt:lpstr>MGNC_PPT_FINAL</vt:lpstr>
      <vt:lpstr>CIMON – IBM AI in space</vt:lpstr>
      <vt:lpstr>What is Artificial Intelligence?</vt:lpstr>
      <vt:lpstr>Challenges &amp; Weaknesses of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70</cp:revision>
  <dcterms:created xsi:type="dcterms:W3CDTF">1601-01-01T00:00:00Z</dcterms:created>
  <dcterms:modified xsi:type="dcterms:W3CDTF">2020-08-12T00:53:32Z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